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9" r:id="rId4"/>
    <p:sldId id="258" r:id="rId5"/>
    <p:sldId id="260" r:id="rId6"/>
    <p:sldId id="261" r:id="rId7"/>
    <p:sldId id="262" r:id="rId8"/>
    <p:sldId id="269" r:id="rId9"/>
    <p:sldId id="263" r:id="rId10"/>
    <p:sldId id="264" r:id="rId11"/>
    <p:sldId id="265" r:id="rId12"/>
    <p:sldId id="267" r:id="rId13"/>
    <p:sldId id="270" r:id="rId14"/>
    <p:sldId id="268"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E5AF92-B8F4-49B9-9DF7-F69A31F6F5E3}" type="datetimeFigureOut">
              <a:rPr lang="en-US" smtClean="0"/>
              <a:pPr/>
              <a:t>9/11/2011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8781E2-1AB1-45C9-B221-683397C4EE1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A982509-D440-4217-B725-A027208A5D34}" type="datetimeFigureOut">
              <a:rPr lang="en-US" smtClean="0"/>
              <a:pPr/>
              <a:t>9/11/2011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B3A39BC-C6EB-44F1-9177-C1CE39D6217A}"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A982509-D440-4217-B725-A027208A5D34}" type="datetimeFigureOut">
              <a:rPr lang="en-US" smtClean="0"/>
              <a:pPr/>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3A39BC-C6EB-44F1-9177-C1CE39D6217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FB3A39BC-C6EB-44F1-9177-C1CE39D6217A}"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A982509-D440-4217-B725-A027208A5D34}" type="datetimeFigureOut">
              <a:rPr lang="en-US" smtClean="0"/>
              <a:pPr/>
              <a:t>9/11/2011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A982509-D440-4217-B725-A027208A5D34}" type="datetimeFigureOut">
              <a:rPr lang="en-US" smtClean="0"/>
              <a:pPr/>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FB3A39BC-C6EB-44F1-9177-C1CE39D6217A}"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9A982509-D440-4217-B725-A027208A5D34}" type="datetimeFigureOut">
              <a:rPr lang="en-US" smtClean="0"/>
              <a:pPr/>
              <a:t>9/11/2011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B3A39BC-C6EB-44F1-9177-C1CE39D6217A}"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A982509-D440-4217-B725-A027208A5D34}" type="datetimeFigureOut">
              <a:rPr lang="en-US" smtClean="0"/>
              <a:pPr/>
              <a:t>9/11/2011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3A39BC-C6EB-44F1-9177-C1CE39D6217A}"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A982509-D440-4217-B725-A027208A5D34}" type="datetimeFigureOut">
              <a:rPr lang="en-US" smtClean="0"/>
              <a:pPr/>
              <a:t>9/11/2011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FB3A39BC-C6EB-44F1-9177-C1CE39D6217A}"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A982509-D440-4217-B725-A027208A5D34}" type="datetimeFigureOut">
              <a:rPr lang="en-US" smtClean="0"/>
              <a:pPr/>
              <a:t>9/11/2011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FB3A39BC-C6EB-44F1-9177-C1CE39D6217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A982509-D440-4217-B725-A027208A5D34}" type="datetimeFigureOut">
              <a:rPr lang="en-US" smtClean="0"/>
              <a:pPr/>
              <a:t>9/11/2011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B3A39BC-C6EB-44F1-9177-C1CE39D621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B3A39BC-C6EB-44F1-9177-C1CE39D6217A}"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A982509-D440-4217-B725-A027208A5D34}" type="datetimeFigureOut">
              <a:rPr lang="en-US" smtClean="0"/>
              <a:pPr/>
              <a:t>9/11/2011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FB3A39BC-C6EB-44F1-9177-C1CE39D6217A}"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A982509-D440-4217-B725-A027208A5D34}" type="datetimeFigureOut">
              <a:rPr lang="en-US" smtClean="0"/>
              <a:pPr/>
              <a:t>9/11/2011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A982509-D440-4217-B725-A027208A5D34}" type="datetimeFigureOut">
              <a:rPr lang="en-US" smtClean="0"/>
              <a:pPr/>
              <a:t>9/11/2011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B3A39BC-C6EB-44F1-9177-C1CE39D6217A}"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Mr. </a:t>
            </a:r>
            <a:r>
              <a:rPr lang="en-US" dirty="0" err="1" smtClean="0"/>
              <a:t>Nicas</a:t>
            </a:r>
            <a:r>
              <a:rPr lang="en-US" dirty="0" smtClean="0"/>
              <a:t> </a:t>
            </a:r>
            <a:r>
              <a:rPr lang="en-US" dirty="0" err="1" smtClean="0"/>
              <a:t>Nibengo</a:t>
            </a:r>
            <a:endParaRPr lang="en-US" dirty="0" smtClean="0"/>
          </a:p>
          <a:p>
            <a:r>
              <a:rPr lang="en-US" dirty="0" smtClean="0"/>
              <a:t> </a:t>
            </a:r>
            <a:r>
              <a:rPr lang="en-US" dirty="0" smtClean="0"/>
              <a:t>Based for Education Dissemination</a:t>
            </a:r>
            <a:endParaRPr lang="en-US" dirty="0"/>
          </a:p>
        </p:txBody>
      </p:sp>
      <p:sp>
        <p:nvSpPr>
          <p:cNvPr id="2" name="Title 1"/>
          <p:cNvSpPr>
            <a:spLocks noGrp="1"/>
          </p:cNvSpPr>
          <p:nvPr>
            <p:ph type="ctrTitle"/>
          </p:nvPr>
        </p:nvSpPr>
        <p:spPr/>
        <p:txBody>
          <a:bodyPr>
            <a:normAutofit fontScale="90000"/>
          </a:bodyPr>
          <a:lstStyle/>
          <a:p>
            <a:r>
              <a:rPr lang="en-US" dirty="0" smtClean="0"/>
              <a:t>PRINCIPLES OF GOOD GOVERNANCE AND ACCOUNTABILITY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Transparency</a:t>
            </a:r>
            <a:endParaRPr lang="en-US" dirty="0"/>
          </a:p>
        </p:txBody>
      </p:sp>
      <p:sp>
        <p:nvSpPr>
          <p:cNvPr id="3" name="Content Placeholder 2"/>
          <p:cNvSpPr>
            <a:spLocks noGrp="1"/>
          </p:cNvSpPr>
          <p:nvPr>
            <p:ph sz="quarter" idx="1"/>
          </p:nvPr>
        </p:nvSpPr>
        <p:spPr/>
        <p:txBody>
          <a:bodyPr/>
          <a:lstStyle/>
          <a:p>
            <a:r>
              <a:rPr lang="en-US" dirty="0" smtClean="0"/>
              <a:t>government actions, decisions and decision-making processes are open to an appropriate level of scrutiny by others parts of government, civil society and, in some instances, outside institutions and governments.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Responsiveness</a:t>
            </a:r>
            <a:br>
              <a:rPr lang="en-US" dirty="0" smtClean="0"/>
            </a:br>
            <a:endParaRPr lang="en-US" dirty="0"/>
          </a:p>
        </p:txBody>
      </p:sp>
      <p:sp>
        <p:nvSpPr>
          <p:cNvPr id="3" name="Content Placeholder 2"/>
          <p:cNvSpPr>
            <a:spLocks noGrp="1"/>
          </p:cNvSpPr>
          <p:nvPr>
            <p:ph sz="quarter" idx="1"/>
          </p:nvPr>
        </p:nvSpPr>
        <p:spPr/>
        <p:txBody>
          <a:bodyPr/>
          <a:lstStyle/>
          <a:p>
            <a:r>
              <a:rPr lang="en-US" dirty="0" smtClean="0"/>
              <a:t>Organizations/government has the capacity and flexibility to respond rapidly to societal changes, takes into account the expectations of civil society in identifying the general public interest, and is willing to critically re-examine the role of government.</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Equity and inclusiveness</a:t>
            </a:r>
            <a:br>
              <a:rPr lang="en-US" dirty="0" smtClean="0"/>
            </a:br>
            <a:endParaRPr lang="en-US" dirty="0"/>
          </a:p>
        </p:txBody>
      </p:sp>
      <p:sp>
        <p:nvSpPr>
          <p:cNvPr id="3" name="Content Placeholder 2"/>
          <p:cNvSpPr>
            <a:spLocks noGrp="1"/>
          </p:cNvSpPr>
          <p:nvPr>
            <p:ph sz="quarter" idx="1"/>
          </p:nvPr>
        </p:nvSpPr>
        <p:spPr/>
        <p:txBody>
          <a:bodyPr/>
          <a:lstStyle/>
          <a:p>
            <a:r>
              <a:rPr lang="en-US" dirty="0" smtClean="0"/>
              <a:t>Ensuring that all members of society feel that they have a stake in it and do not feel excluded from the mainstream.</a:t>
            </a:r>
          </a:p>
          <a:p>
            <a:r>
              <a:rPr lang="en-US" dirty="0" smtClean="0"/>
              <a:t>This requires all groups, and especially the most vulnerable to have opportunities to maintain or improve their well being</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Consensus oriented</a:t>
            </a:r>
            <a:endParaRPr lang="en-US" dirty="0"/>
          </a:p>
        </p:txBody>
      </p:sp>
      <p:sp>
        <p:nvSpPr>
          <p:cNvPr id="3" name="Content Placeholder 2"/>
          <p:cNvSpPr>
            <a:spLocks noGrp="1"/>
          </p:cNvSpPr>
          <p:nvPr>
            <p:ph sz="quarter" idx="1"/>
          </p:nvPr>
        </p:nvSpPr>
        <p:spPr/>
        <p:txBody>
          <a:bodyPr>
            <a:normAutofit/>
          </a:bodyPr>
          <a:lstStyle/>
          <a:p>
            <a:pPr>
              <a:buFont typeface="Wingdings" pitchFamily="2" charset="2"/>
              <a:buChar char="Ø"/>
            </a:pPr>
            <a:r>
              <a:rPr lang="en-US" dirty="0" smtClean="0"/>
              <a:t>Need of mediation of the different interests in</a:t>
            </a:r>
          </a:p>
          <a:p>
            <a:pPr>
              <a:buNone/>
            </a:pPr>
            <a:r>
              <a:rPr lang="en-US" dirty="0" smtClean="0"/>
              <a:t>society to reach a broad consensus in society on</a:t>
            </a:r>
          </a:p>
          <a:p>
            <a:pPr>
              <a:buNone/>
            </a:pPr>
            <a:r>
              <a:rPr lang="en-US" dirty="0" smtClean="0"/>
              <a:t>what is the best interest of the whole</a:t>
            </a:r>
          </a:p>
          <a:p>
            <a:pPr>
              <a:buNone/>
            </a:pPr>
            <a:r>
              <a:rPr lang="en-US" dirty="0" smtClean="0"/>
              <a:t>community and how this can be achieved.</a:t>
            </a:r>
          </a:p>
          <a:p>
            <a:pPr>
              <a:buFont typeface="Wingdings" pitchFamily="2" charset="2"/>
              <a:buChar char="Ø"/>
            </a:pPr>
            <a:r>
              <a:rPr lang="en-US" dirty="0" smtClean="0"/>
              <a:t>It also requires a long term perspective for</a:t>
            </a:r>
          </a:p>
          <a:p>
            <a:pPr>
              <a:buNone/>
            </a:pPr>
            <a:r>
              <a:rPr lang="en-US" dirty="0" smtClean="0"/>
              <a:t>sustainable human development and how to</a:t>
            </a:r>
          </a:p>
          <a:p>
            <a:pPr>
              <a:buNone/>
            </a:pPr>
            <a:r>
              <a:rPr lang="en-US" dirty="0" smtClean="0"/>
              <a:t>achieve the goals of such development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Effectiveness</a:t>
            </a:r>
            <a:br>
              <a:rPr lang="en-US" dirty="0" smtClean="0"/>
            </a:br>
            <a:r>
              <a:rPr lang="en-US" dirty="0" smtClean="0"/>
              <a:t>Efficiency and accountability</a:t>
            </a:r>
            <a:br>
              <a:rPr lang="en-US" dirty="0" smtClean="0"/>
            </a:br>
            <a:endParaRPr lang="en-US" dirty="0"/>
          </a:p>
        </p:txBody>
      </p:sp>
      <p:sp>
        <p:nvSpPr>
          <p:cNvPr id="3" name="Content Placeholder 2"/>
          <p:cNvSpPr>
            <a:spLocks noGrp="1"/>
          </p:cNvSpPr>
          <p:nvPr>
            <p:ph sz="quarter" idx="1"/>
          </p:nvPr>
        </p:nvSpPr>
        <p:spPr/>
        <p:txBody>
          <a:bodyPr>
            <a:normAutofit/>
          </a:bodyPr>
          <a:lstStyle/>
          <a:p>
            <a:r>
              <a:rPr lang="en-US" dirty="0" smtClean="0"/>
              <a:t>Processes and institutions produce results that meet the needs of society while making the best use of resources at their disposal.</a:t>
            </a:r>
          </a:p>
          <a:p>
            <a:r>
              <a:rPr lang="en-US" dirty="0" smtClean="0"/>
              <a:t> It also means sustainable use of natural resources and the protection of the environment. </a:t>
            </a:r>
          </a:p>
          <a:p>
            <a:r>
              <a:rPr lang="en-US" dirty="0" smtClean="0"/>
              <a:t>Organizations/government strives to produce quality public outputs, including services delivered to citizens, at the best cost, and ensures that outputs meet the original intentions of policymakers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accountability</a:t>
            </a:r>
            <a:endParaRPr lang="en-US" dirty="0"/>
          </a:p>
        </p:txBody>
      </p:sp>
      <p:sp>
        <p:nvSpPr>
          <p:cNvPr id="3" name="Content Placeholder 2"/>
          <p:cNvSpPr>
            <a:spLocks noGrp="1"/>
          </p:cNvSpPr>
          <p:nvPr>
            <p:ph sz="quarter" idx="1"/>
          </p:nvPr>
        </p:nvSpPr>
        <p:spPr/>
        <p:txBody>
          <a:bodyPr>
            <a:normAutofit/>
          </a:bodyPr>
          <a:lstStyle/>
          <a:p>
            <a:r>
              <a:rPr lang="en-US" dirty="0" smtClean="0"/>
              <a:t>Governmental institutions as well as the private sector and civil society organizations must be accountable to the public and to their institutional stakeholders.</a:t>
            </a:r>
          </a:p>
          <a:p>
            <a:r>
              <a:rPr lang="en-US" dirty="0" smtClean="0"/>
              <a:t> In general organizations and institutions are accountable to those who will be affected by decisions or actions.</a:t>
            </a:r>
          </a:p>
          <a:p>
            <a:r>
              <a:rPr lang="en-US" dirty="0" smtClean="0"/>
              <a:t> Public officials must be answerable for government behavior, and responsive to the entity from which their authority is derived</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Good governance </a:t>
            </a:r>
          </a:p>
        </p:txBody>
      </p:sp>
      <p:sp>
        <p:nvSpPr>
          <p:cNvPr id="3" name="Content Placeholder 2"/>
          <p:cNvSpPr>
            <a:spLocks noGrp="1"/>
          </p:cNvSpPr>
          <p:nvPr>
            <p:ph sz="quarter" idx="1"/>
          </p:nvPr>
        </p:nvSpPr>
        <p:spPr/>
        <p:txBody>
          <a:bodyPr>
            <a:normAutofit/>
          </a:bodyPr>
          <a:lstStyle/>
          <a:p>
            <a:r>
              <a:rPr lang="en-US" dirty="0"/>
              <a:t>The terms </a:t>
            </a:r>
            <a:r>
              <a:rPr lang="en-US" dirty="0" smtClean="0"/>
              <a:t> </a:t>
            </a:r>
            <a:r>
              <a:rPr lang="en-US" b="1" dirty="0"/>
              <a:t>good governance</a:t>
            </a:r>
            <a:r>
              <a:rPr lang="en-US" dirty="0"/>
              <a:t> are being increasingly used in development literature</a:t>
            </a:r>
            <a:r>
              <a:rPr lang="en-US" dirty="0" smtClean="0"/>
              <a:t>. </a:t>
            </a:r>
          </a:p>
          <a:p>
            <a:r>
              <a:rPr lang="en-US" dirty="0" smtClean="0"/>
              <a:t>Governance describes the process of decision-making and the process by which decisions are implemented (or not implemented). </a:t>
            </a:r>
          </a:p>
          <a:p>
            <a:r>
              <a:rPr lang="en-US" dirty="0" smtClean="0"/>
              <a:t>Hereby, public institutions conduct public affairs, manage public resources, and guarantee the realization of human rights.</a:t>
            </a:r>
          </a:p>
          <a:p>
            <a:endParaRPr lang="en-US" dirty="0" smtClean="0"/>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Good governance </a:t>
            </a:r>
          </a:p>
        </p:txBody>
      </p:sp>
      <p:sp>
        <p:nvSpPr>
          <p:cNvPr id="3" name="Content Placeholder 2"/>
          <p:cNvSpPr>
            <a:spLocks noGrp="1"/>
          </p:cNvSpPr>
          <p:nvPr>
            <p:ph sz="quarter" idx="1"/>
          </p:nvPr>
        </p:nvSpPr>
        <p:spPr/>
        <p:txBody>
          <a:bodyPr>
            <a:normAutofit/>
          </a:bodyPr>
          <a:lstStyle/>
          <a:p>
            <a:r>
              <a:rPr lang="en-US" b="1" dirty="0" smtClean="0"/>
              <a:t>Good </a:t>
            </a:r>
            <a:r>
              <a:rPr lang="en-US" b="1" dirty="0"/>
              <a:t>governance</a:t>
            </a:r>
            <a:r>
              <a:rPr lang="en-US" dirty="0"/>
              <a:t> accomplishes this in a manner essentially free of abuse and </a:t>
            </a:r>
            <a:r>
              <a:rPr lang="en-US" dirty="0" smtClean="0"/>
              <a:t>corruption, </a:t>
            </a:r>
            <a:r>
              <a:rPr lang="en-US" dirty="0"/>
              <a:t>and with due regard for </a:t>
            </a:r>
            <a:r>
              <a:rPr lang="en-US" dirty="0" smtClean="0"/>
              <a:t>the rule of law.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Good governance </a:t>
            </a:r>
          </a:p>
        </p:txBody>
      </p:sp>
      <p:sp>
        <p:nvSpPr>
          <p:cNvPr id="3" name="Content Placeholder 2"/>
          <p:cNvSpPr>
            <a:spLocks noGrp="1"/>
          </p:cNvSpPr>
          <p:nvPr>
            <p:ph sz="quarter" idx="1"/>
          </p:nvPr>
        </p:nvSpPr>
        <p:spPr/>
        <p:txBody>
          <a:bodyPr>
            <a:normAutofit/>
          </a:bodyPr>
          <a:lstStyle/>
          <a:p>
            <a:r>
              <a:rPr lang="en-US" b="1" dirty="0" smtClean="0"/>
              <a:t>Good </a:t>
            </a:r>
            <a:r>
              <a:rPr lang="en-US" b="1" dirty="0"/>
              <a:t>governance</a:t>
            </a:r>
            <a:r>
              <a:rPr lang="en-US" dirty="0"/>
              <a:t> defines an ideal which is difficult to achieve in its totality. However, to ensure sustainable human development, actions must be taken to work towards this ideal</a:t>
            </a:r>
            <a:r>
              <a:rPr lang="en-US" dirty="0" smtClean="0"/>
              <a:t>.</a:t>
            </a:r>
          </a:p>
          <a:p>
            <a:r>
              <a:rPr lang="en-US" dirty="0" smtClean="0"/>
              <a:t> </a:t>
            </a:r>
            <a:r>
              <a:rPr lang="en-US" dirty="0"/>
              <a:t>Major donors and international financial institutions are increasingly basing their aid  on the condition that reforms ensuring </a:t>
            </a:r>
            <a:r>
              <a:rPr lang="en-US" b="1" dirty="0"/>
              <a:t>good governance</a:t>
            </a:r>
            <a:r>
              <a:rPr lang="en-US" dirty="0"/>
              <a:t> are undertaken.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major characteristics</a:t>
            </a:r>
          </a:p>
        </p:txBody>
      </p:sp>
      <p:sp>
        <p:nvSpPr>
          <p:cNvPr id="3" name="Content Placeholder 2"/>
          <p:cNvSpPr>
            <a:spLocks noGrp="1"/>
          </p:cNvSpPr>
          <p:nvPr>
            <p:ph sz="quarter" idx="1"/>
          </p:nvPr>
        </p:nvSpPr>
        <p:spPr/>
        <p:txBody>
          <a:bodyPr>
            <a:normAutofit lnSpcReduction="10000"/>
          </a:bodyPr>
          <a:lstStyle/>
          <a:p>
            <a:r>
              <a:rPr lang="en-US" b="1" dirty="0"/>
              <a:t>Good governance</a:t>
            </a:r>
            <a:r>
              <a:rPr lang="en-US" dirty="0"/>
              <a:t> can be understood as a set of 8 major characteristics: </a:t>
            </a:r>
          </a:p>
          <a:p>
            <a:r>
              <a:rPr lang="en-US" dirty="0" smtClean="0"/>
              <a:t>Participation</a:t>
            </a:r>
          </a:p>
          <a:p>
            <a:r>
              <a:rPr lang="en-US" dirty="0" smtClean="0"/>
              <a:t>Rule of law</a:t>
            </a:r>
          </a:p>
          <a:p>
            <a:r>
              <a:rPr lang="en-US" dirty="0" smtClean="0"/>
              <a:t>Transparency</a:t>
            </a:r>
          </a:p>
          <a:p>
            <a:r>
              <a:rPr lang="en-US" dirty="0" smtClean="0"/>
              <a:t>Responsiveness</a:t>
            </a:r>
          </a:p>
          <a:p>
            <a:r>
              <a:rPr lang="en-US" dirty="0" smtClean="0"/>
              <a:t>Consensus oriented</a:t>
            </a:r>
          </a:p>
          <a:p>
            <a:r>
              <a:rPr lang="en-US" dirty="0" smtClean="0"/>
              <a:t>Equity and inclusiveness</a:t>
            </a:r>
          </a:p>
          <a:p>
            <a:r>
              <a:rPr lang="en-US" dirty="0" smtClean="0"/>
              <a:t>Effectiveness and Efficiency </a:t>
            </a:r>
          </a:p>
          <a:p>
            <a:r>
              <a:rPr lang="en-US" dirty="0" smtClean="0"/>
              <a:t>and accountability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continued</a:t>
            </a:r>
            <a:endParaRPr lang="en-US" dirty="0"/>
          </a:p>
        </p:txBody>
      </p:sp>
      <p:sp>
        <p:nvSpPr>
          <p:cNvPr id="3" name="Content Placeholder 2"/>
          <p:cNvSpPr>
            <a:spLocks noGrp="1"/>
          </p:cNvSpPr>
          <p:nvPr>
            <p:ph sz="quarter" idx="1"/>
          </p:nvPr>
        </p:nvSpPr>
        <p:spPr/>
        <p:txBody>
          <a:bodyPr/>
          <a:lstStyle/>
          <a:p>
            <a:r>
              <a:rPr lang="en-US" dirty="0"/>
              <a:t>These characteristics assure </a:t>
            </a:r>
            <a:r>
              <a:rPr lang="en-US" dirty="0" smtClean="0"/>
              <a:t>that corruption </a:t>
            </a:r>
            <a:r>
              <a:rPr lang="en-US" dirty="0"/>
              <a:t>is minimized, the views of minorities are taken into account and that the voices of the most vulnerable in society are heard in decision-making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participation</a:t>
            </a:r>
            <a:endParaRPr lang="en-US" dirty="0"/>
          </a:p>
        </p:txBody>
      </p:sp>
      <p:sp>
        <p:nvSpPr>
          <p:cNvPr id="3" name="Content Placeholder 2"/>
          <p:cNvSpPr>
            <a:spLocks noGrp="1"/>
          </p:cNvSpPr>
          <p:nvPr>
            <p:ph sz="quarter" idx="1"/>
          </p:nvPr>
        </p:nvSpPr>
        <p:spPr/>
        <p:txBody>
          <a:bodyPr>
            <a:normAutofit/>
          </a:bodyPr>
          <a:lstStyle/>
          <a:p>
            <a:r>
              <a:rPr lang="en-US" dirty="0" smtClean="0"/>
              <a:t>Participation refers to the involvement of beneficiaries in the development process. </a:t>
            </a:r>
          </a:p>
          <a:p>
            <a:r>
              <a:rPr lang="en-US" dirty="0" smtClean="0"/>
              <a:t>Beneficiaries and groups affected by the project need to participate so that the organization can make informed choices with respect to their needs, and social groups can protect their rights.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participation</a:t>
            </a:r>
            <a:endParaRPr lang="en-US" dirty="0"/>
          </a:p>
        </p:txBody>
      </p:sp>
      <p:sp>
        <p:nvSpPr>
          <p:cNvPr id="3" name="Content Placeholder 2"/>
          <p:cNvSpPr>
            <a:spLocks noGrp="1"/>
          </p:cNvSpPr>
          <p:nvPr>
            <p:ph sz="quarter" idx="1"/>
          </p:nvPr>
        </p:nvSpPr>
        <p:spPr/>
        <p:txBody>
          <a:bodyPr>
            <a:normAutofit/>
          </a:bodyPr>
          <a:lstStyle/>
          <a:p>
            <a:r>
              <a:rPr lang="en-US" dirty="0" smtClean="0"/>
              <a:t>Participation can be improved by:</a:t>
            </a:r>
          </a:p>
          <a:p>
            <a:pPr lvl="0"/>
            <a:r>
              <a:rPr lang="en-US" dirty="0" smtClean="0"/>
              <a:t>Encouraging the participation of project beneficiaries and affected groups </a:t>
            </a:r>
          </a:p>
          <a:p>
            <a:pPr lvl="0"/>
            <a:r>
              <a:rPr lang="en-US" dirty="0" smtClean="0"/>
              <a:t>Empowering local government by letting them take ownership of the project </a:t>
            </a:r>
          </a:p>
          <a:p>
            <a:pPr lvl="0"/>
            <a:r>
              <a:rPr lang="en-US" dirty="0" smtClean="0"/>
              <a:t>Using NGOs as vehicles for mobilizing and reaching project beneficiaries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Rule</a:t>
            </a:r>
            <a:r>
              <a:rPr lang="en-US" dirty="0" smtClean="0"/>
              <a:t> </a:t>
            </a:r>
            <a:r>
              <a:rPr lang="en-US" b="1" dirty="0" smtClean="0"/>
              <a:t>of</a:t>
            </a:r>
            <a:r>
              <a:rPr lang="en-US" dirty="0" smtClean="0"/>
              <a:t> </a:t>
            </a:r>
            <a:r>
              <a:rPr lang="en-US" b="1" dirty="0" smtClean="0"/>
              <a:t>law</a:t>
            </a:r>
            <a:endParaRPr lang="en-US" dirty="0"/>
          </a:p>
        </p:txBody>
      </p:sp>
      <p:sp>
        <p:nvSpPr>
          <p:cNvPr id="3" name="Content Placeholder 2"/>
          <p:cNvSpPr>
            <a:spLocks noGrp="1"/>
          </p:cNvSpPr>
          <p:nvPr>
            <p:ph sz="quarter" idx="1"/>
          </p:nvPr>
        </p:nvSpPr>
        <p:spPr/>
        <p:txBody>
          <a:bodyPr/>
          <a:lstStyle/>
          <a:p>
            <a:r>
              <a:rPr lang="en-US" dirty="0" smtClean="0"/>
              <a:t> government enforces equally transparent laws, regulations and codes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72</TotalTime>
  <Words>614</Words>
  <Application>Microsoft Office PowerPoint</Application>
  <PresentationFormat>On-screen Show (4:3)</PresentationFormat>
  <Paragraphs>57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Civic</vt:lpstr>
      <vt:lpstr>PRINCIPLES OF GOOD GOVERNANCE AND ACCOUNTABILITY</vt:lpstr>
      <vt:lpstr>Good governance </vt:lpstr>
      <vt:lpstr>Good governance </vt:lpstr>
      <vt:lpstr>Good governance </vt:lpstr>
      <vt:lpstr>major characteristics</vt:lpstr>
      <vt:lpstr>Characteristics continued</vt:lpstr>
      <vt:lpstr>participation</vt:lpstr>
      <vt:lpstr>participation</vt:lpstr>
      <vt:lpstr>Rule of law</vt:lpstr>
      <vt:lpstr>Transparency</vt:lpstr>
      <vt:lpstr>Responsiveness </vt:lpstr>
      <vt:lpstr>    Equity and inclusiveness </vt:lpstr>
      <vt:lpstr>Consensus oriented</vt:lpstr>
      <vt:lpstr> Effectiveness Efficiency and accountability </vt:lpstr>
      <vt:lpstr>accountability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GOOD GOVERNANCE AND ACCOUNTABILITY</dc:title>
  <dc:creator>MR. BERNARD</dc:creator>
  <cp:lastModifiedBy>toshiba</cp:lastModifiedBy>
  <cp:revision>10</cp:revision>
  <dcterms:created xsi:type="dcterms:W3CDTF">2011-09-03T01:37:15Z</dcterms:created>
  <dcterms:modified xsi:type="dcterms:W3CDTF">2011-09-11T05:38:52Z</dcterms:modified>
</cp:coreProperties>
</file>